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359" r:id="rId2"/>
    <p:sldId id="361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</p:sldIdLst>
  <p:sldSz cx="15122525" cy="10693400"/>
  <p:notesSz cx="9926638" cy="14355763"/>
  <p:defaultTextStyle>
    <a:defPPr>
      <a:defRPr lang="it-IT"/>
    </a:defPPr>
    <a:lvl1pPr algn="l" defTabSz="1474788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36600" indent="-279400" algn="l" defTabSz="1474788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474788" indent="-560388" algn="l" defTabSz="1474788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11388" indent="-839788" algn="l" defTabSz="1474788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949575" indent="-1120775" algn="l" defTabSz="1474788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84" userDrawn="1">
          <p15:clr>
            <a:srgbClr val="A4A3A4"/>
          </p15:clr>
        </p15:guide>
        <p15:guide id="2" orient="horz" pos="4865" userDrawn="1">
          <p15:clr>
            <a:srgbClr val="A4A3A4"/>
          </p15:clr>
        </p15:guide>
        <p15:guide id="3" pos="47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A4D4"/>
    <a:srgbClr val="0062A7"/>
    <a:srgbClr val="1F497D"/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06" autoAdjust="0"/>
    <p:restoredTop sz="95332" autoAdjust="0"/>
  </p:normalViewPr>
  <p:slideViewPr>
    <p:cSldViewPr>
      <p:cViewPr varScale="1">
        <p:scale>
          <a:sx n="50" d="100"/>
          <a:sy n="50" d="100"/>
        </p:scale>
        <p:origin x="1838" y="62"/>
      </p:cViewPr>
      <p:guideLst>
        <p:guide orient="horz" pos="4184"/>
        <p:guide orient="horz" pos="4865"/>
        <p:guide pos="4763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402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762" tIns="66381" rIns="132762" bIns="66381" numCol="1" anchor="t" anchorCtr="0" compatLnSpc="1">
            <a:prstTxWarp prst="textNoShape">
              <a:avLst/>
            </a:prstTxWarp>
          </a:bodyPr>
          <a:lstStyle>
            <a:lvl1pPr defTabSz="2141538" eaLnBrk="1" hangingPunct="1">
              <a:defRPr sz="17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75313" y="0"/>
            <a:ext cx="422751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762" tIns="66381" rIns="132762" bIns="66381" numCol="1" anchor="t" anchorCtr="0" compatLnSpc="1">
            <a:prstTxWarp prst="textNoShape">
              <a:avLst/>
            </a:prstTxWarp>
          </a:bodyPr>
          <a:lstStyle>
            <a:lvl1pPr algn="r" defTabSz="2141538" eaLnBrk="1" hangingPunct="1">
              <a:defRPr sz="17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FCA400-02A6-4065-9794-EE89FBF6E518}" type="datetimeFigureOut">
              <a:rPr lang="it-IT"/>
              <a:pPr>
                <a:defRPr/>
              </a:pPr>
              <a:t>17/04/2025</a:t>
            </a:fld>
            <a:endParaRPr lang="it-IT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3662025"/>
            <a:ext cx="434022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762" tIns="66381" rIns="132762" bIns="66381" numCol="1" anchor="b" anchorCtr="0" compatLnSpc="1">
            <a:prstTxWarp prst="textNoShape">
              <a:avLst/>
            </a:prstTxWarp>
          </a:bodyPr>
          <a:lstStyle>
            <a:lvl1pPr defTabSz="2141538" eaLnBrk="1" hangingPunct="1">
              <a:defRPr sz="17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75313" y="13662025"/>
            <a:ext cx="4227512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762" tIns="66381" rIns="132762" bIns="66381" numCol="1" anchor="b" anchorCtr="0" compatLnSpc="1">
            <a:prstTxWarp prst="textNoShape">
              <a:avLst/>
            </a:prstTxWarp>
          </a:bodyPr>
          <a:lstStyle>
            <a:lvl1pPr algn="r" defTabSz="2141538" eaLnBrk="1" hangingPunct="1">
              <a:defRPr sz="1700"/>
            </a:lvl1pPr>
          </a:lstStyle>
          <a:p>
            <a:pPr>
              <a:defRPr/>
            </a:pPr>
            <a:fld id="{5AE50099-0356-4AB7-88BB-BFB840F1471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2762" tIns="66381" rIns="132762" bIns="66381" numCol="1" anchor="t" anchorCtr="0" compatLnSpc="1">
            <a:prstTxWarp prst="textNoShape">
              <a:avLst/>
            </a:prstTxWarp>
          </a:bodyPr>
          <a:lstStyle>
            <a:lvl1pPr defTabSz="2141538" eaLnBrk="1" hangingPunct="1">
              <a:defRPr sz="17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 bwMode="auto">
          <a:xfrm>
            <a:off x="5621338" y="0"/>
            <a:ext cx="430371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2762" tIns="66381" rIns="132762" bIns="66381" numCol="1" anchor="t" anchorCtr="0" compatLnSpc="1">
            <a:prstTxWarp prst="textNoShape">
              <a:avLst/>
            </a:prstTxWarp>
          </a:bodyPr>
          <a:lstStyle>
            <a:lvl1pPr algn="r" defTabSz="2141538" eaLnBrk="1" hangingPunct="1">
              <a:defRPr sz="17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E9449FF-4C8B-41A2-A3BB-9574F8D6D4B7}" type="datetimeFigureOut">
              <a:rPr lang="it-IT"/>
              <a:pPr>
                <a:defRPr/>
              </a:pPr>
              <a:t>17/04/2025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076325"/>
            <a:ext cx="7615238" cy="538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 bwMode="auto">
          <a:xfrm>
            <a:off x="992188" y="6821488"/>
            <a:ext cx="7942262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2762" tIns="66381" rIns="132762" bIns="663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 bwMode="auto">
          <a:xfrm>
            <a:off x="0" y="13635038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2762" tIns="66381" rIns="132762" bIns="66381" numCol="1" anchor="b" anchorCtr="0" compatLnSpc="1">
            <a:prstTxWarp prst="textNoShape">
              <a:avLst/>
            </a:prstTxWarp>
          </a:bodyPr>
          <a:lstStyle>
            <a:lvl1pPr defTabSz="2141538" eaLnBrk="1" hangingPunct="1">
              <a:defRPr sz="17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 bwMode="auto">
          <a:xfrm>
            <a:off x="5621338" y="13635038"/>
            <a:ext cx="43037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2762" tIns="66381" rIns="132762" bIns="66381" numCol="1" anchor="b" anchorCtr="0" compatLnSpc="1">
            <a:prstTxWarp prst="textNoShape">
              <a:avLst/>
            </a:prstTxWarp>
          </a:bodyPr>
          <a:lstStyle>
            <a:lvl1pPr algn="r" defTabSz="2141538" eaLnBrk="1" hangingPunct="1">
              <a:defRPr sz="17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55B5262-02EC-4063-B797-D51F5646615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olo rettangolo 3"/>
          <p:cNvSpPr/>
          <p:nvPr/>
        </p:nvSpPr>
        <p:spPr>
          <a:xfrm>
            <a:off x="0" y="7272338"/>
            <a:ext cx="15133638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7511" tIns="73756" rIns="147511" bIns="73756" anchor="ctr"/>
          <a:lstStyle/>
          <a:p>
            <a:pPr algn="ctr" defTabSz="1475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900"/>
          </a:p>
        </p:txBody>
      </p:sp>
      <p:sp>
        <p:nvSpPr>
          <p:cNvPr id="5" name="Figura a mano libera 4"/>
          <p:cNvSpPr>
            <a:spLocks/>
          </p:cNvSpPr>
          <p:nvPr/>
        </p:nvSpPr>
        <p:spPr bwMode="auto">
          <a:xfrm>
            <a:off x="2790825" y="8532813"/>
            <a:ext cx="12331700" cy="76041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475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900">
              <a:latin typeface="+mn-lt"/>
              <a:cs typeface="+mn-cs"/>
            </a:endParaRPr>
          </a:p>
        </p:txBody>
      </p:sp>
      <p:sp>
        <p:nvSpPr>
          <p:cNvPr id="6" name="Figura a mano libera 8"/>
          <p:cNvSpPr>
            <a:spLocks/>
          </p:cNvSpPr>
          <p:nvPr userDrawn="1"/>
        </p:nvSpPr>
        <p:spPr bwMode="auto">
          <a:xfrm>
            <a:off x="60326" y="8975727"/>
            <a:ext cx="15062200" cy="1230313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it-IT" sz="2900"/>
          </a:p>
        </p:txBody>
      </p:sp>
      <p:sp>
        <p:nvSpPr>
          <p:cNvPr id="7" name="Figura a mano libera 6"/>
          <p:cNvSpPr>
            <a:spLocks/>
          </p:cNvSpPr>
          <p:nvPr/>
        </p:nvSpPr>
        <p:spPr bwMode="auto">
          <a:xfrm>
            <a:off x="1463" y="8831448"/>
            <a:ext cx="15121062" cy="18438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75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900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1134190" y="2732760"/>
            <a:ext cx="12854146" cy="2853072"/>
          </a:xfrm>
        </p:spPr>
        <p:txBody>
          <a:bodyPr anchor="b"/>
          <a:lstStyle>
            <a:lvl1pPr algn="l">
              <a:defRPr sz="77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1134190" y="5631431"/>
            <a:ext cx="12854146" cy="1870650"/>
          </a:xfrm>
        </p:spPr>
        <p:txBody>
          <a:bodyPr lIns="73756" rIns="73756"/>
          <a:lstStyle>
            <a:lvl1pPr marL="0" marR="103258" indent="0" algn="l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37555" indent="0" algn="ctr">
              <a:buNone/>
            </a:lvl2pPr>
            <a:lvl3pPr marL="1475110" indent="0" algn="ctr">
              <a:buNone/>
            </a:lvl3pPr>
            <a:lvl4pPr marL="2212665" indent="0" algn="ctr">
              <a:buNone/>
            </a:lvl4pPr>
            <a:lvl5pPr marL="2950220" indent="0" algn="ctr">
              <a:buNone/>
            </a:lvl5pPr>
            <a:lvl6pPr marL="3687775" indent="0" algn="ctr">
              <a:buNone/>
            </a:lvl6pPr>
            <a:lvl7pPr marL="4425330" indent="0" algn="ctr">
              <a:buNone/>
            </a:lvl7pPr>
            <a:lvl8pPr marL="5162885" indent="0" algn="ctr">
              <a:buNone/>
            </a:lvl8pPr>
            <a:lvl9pPr marL="5900440" indent="0" algn="ctr">
              <a:buNone/>
            </a:lvl9pPr>
            <a:extLst/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8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E339E0F-D8D0-47D5-9AC0-477F42AB757F}" type="datetimeFigureOut">
              <a:rPr lang="en-US"/>
              <a:pPr>
                <a:defRPr/>
              </a:pPr>
              <a:t>4/17/2025</a:t>
            </a:fld>
            <a:endParaRPr lang="en-US" dirty="0"/>
          </a:p>
        </p:txBody>
      </p:sp>
      <p:sp>
        <p:nvSpPr>
          <p:cNvPr id="10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61BB5-6B6A-4B0E-B7D2-CEE04335E66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pic>
        <p:nvPicPr>
          <p:cNvPr id="12" name="Immagin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54" y="120650"/>
            <a:ext cx="6227762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703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olo rettangolo 3"/>
          <p:cNvSpPr/>
          <p:nvPr/>
        </p:nvSpPr>
        <p:spPr>
          <a:xfrm>
            <a:off x="0" y="7272338"/>
            <a:ext cx="15133638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7511" tIns="73756" rIns="147511" bIns="73756" anchor="ctr"/>
          <a:lstStyle/>
          <a:p>
            <a:pPr algn="ctr" defTabSz="1475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900"/>
          </a:p>
        </p:txBody>
      </p:sp>
      <p:sp>
        <p:nvSpPr>
          <p:cNvPr id="5" name="Figura a mano libera 4"/>
          <p:cNvSpPr>
            <a:spLocks/>
          </p:cNvSpPr>
          <p:nvPr/>
        </p:nvSpPr>
        <p:spPr bwMode="auto">
          <a:xfrm>
            <a:off x="2790825" y="8532813"/>
            <a:ext cx="12331700" cy="76041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475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900">
              <a:latin typeface="+mn-lt"/>
              <a:cs typeface="+mn-cs"/>
            </a:endParaRPr>
          </a:p>
        </p:txBody>
      </p:sp>
      <p:sp>
        <p:nvSpPr>
          <p:cNvPr id="6" name="Figura a mano libera 8"/>
          <p:cNvSpPr>
            <a:spLocks/>
          </p:cNvSpPr>
          <p:nvPr userDrawn="1"/>
        </p:nvSpPr>
        <p:spPr bwMode="auto">
          <a:xfrm>
            <a:off x="60326" y="8975727"/>
            <a:ext cx="15062200" cy="1230313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it-IT" sz="2900"/>
          </a:p>
        </p:txBody>
      </p:sp>
      <p:sp>
        <p:nvSpPr>
          <p:cNvPr id="7" name="Figura a mano libera 6"/>
          <p:cNvSpPr>
            <a:spLocks/>
          </p:cNvSpPr>
          <p:nvPr/>
        </p:nvSpPr>
        <p:spPr bwMode="auto">
          <a:xfrm>
            <a:off x="1463" y="8831448"/>
            <a:ext cx="15121062" cy="184384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751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900"/>
          </a:p>
        </p:txBody>
      </p:sp>
      <p:sp>
        <p:nvSpPr>
          <p:cNvPr id="8" name="Segnaposto data 29"/>
          <p:cNvSpPr>
            <a:spLocks noGrp="1"/>
          </p:cNvSpPr>
          <p:nvPr>
            <p:ph type="dt" sz="half" idx="10"/>
          </p:nvPr>
        </p:nvSpPr>
        <p:spPr>
          <a:xfrm>
            <a:off x="3456186" y="9910763"/>
            <a:ext cx="1872829" cy="56991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E339E0F-D8D0-47D5-9AC0-477F42AB757F}" type="datetimeFigureOut">
              <a:rPr lang="en-US"/>
              <a:pPr>
                <a:defRPr/>
              </a:pPr>
              <a:t>4/17/2025</a:t>
            </a:fld>
            <a:endParaRPr lang="en-US" dirty="0"/>
          </a:p>
        </p:txBody>
      </p:sp>
      <p:sp>
        <p:nvSpPr>
          <p:cNvPr id="10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5689055" y="9910763"/>
            <a:ext cx="7560840" cy="56991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1" name="Segnaposto numero diapositiva 26"/>
          <p:cNvSpPr>
            <a:spLocks noGrp="1"/>
          </p:cNvSpPr>
          <p:nvPr>
            <p:ph type="sldNum" sz="quarter" idx="12"/>
          </p:nvPr>
        </p:nvSpPr>
        <p:spPr>
          <a:xfrm>
            <a:off x="13609933" y="9910763"/>
            <a:ext cx="756941" cy="5699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61BB5-6B6A-4B0E-B7D2-CEE04335E662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pic>
        <p:nvPicPr>
          <p:cNvPr id="12" name="Immagin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18" y="9077126"/>
            <a:ext cx="3240088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egnaposto titolo 1"/>
          <p:cNvSpPr>
            <a:spLocks noGrp="1"/>
          </p:cNvSpPr>
          <p:nvPr>
            <p:ph type="title"/>
          </p:nvPr>
        </p:nvSpPr>
        <p:spPr bwMode="auto">
          <a:xfrm>
            <a:off x="755651" y="428627"/>
            <a:ext cx="13611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7511" tIns="73756" rIns="147511" bIns="73756" numCol="1" anchor="ctr" anchorCtr="0" compatLnSpc="1">
            <a:prstTxWarp prst="textNoShape">
              <a:avLst/>
            </a:prstTxWarp>
          </a:bodyPr>
          <a:lstStyle>
            <a:lvl1pPr algn="l">
              <a:defRPr sz="6600" b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altLang="it-IT" dirty="0"/>
              <a:t>Fare clic per modificare lo stile del titolo</a:t>
            </a:r>
          </a:p>
        </p:txBody>
      </p:sp>
      <p:sp>
        <p:nvSpPr>
          <p:cNvPr id="15" name="Segnaposto testo 2"/>
          <p:cNvSpPr>
            <a:spLocks noGrp="1"/>
          </p:cNvSpPr>
          <p:nvPr>
            <p:ph idx="1"/>
          </p:nvPr>
        </p:nvSpPr>
        <p:spPr bwMode="auto">
          <a:xfrm>
            <a:off x="755651" y="2495552"/>
            <a:ext cx="13611225" cy="614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7511" tIns="73756" rIns="147511" bIns="737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/>
              <a:t>Fare clic per modificare stili del testo dello schema</a:t>
            </a:r>
          </a:p>
          <a:p>
            <a:pPr lvl="1"/>
            <a:r>
              <a:rPr lang="it-IT" altLang="it-IT" dirty="0"/>
              <a:t>Secondo livello</a:t>
            </a:r>
          </a:p>
          <a:p>
            <a:pPr lvl="2"/>
            <a:r>
              <a:rPr lang="it-IT" altLang="it-IT" dirty="0"/>
              <a:t>Terzo livello</a:t>
            </a:r>
          </a:p>
          <a:p>
            <a:pPr lvl="3"/>
            <a:r>
              <a:rPr lang="it-IT" altLang="it-IT" dirty="0"/>
              <a:t>Quarto livello</a:t>
            </a:r>
          </a:p>
          <a:p>
            <a:pPr lvl="4"/>
            <a:r>
              <a:rPr lang="it-IT" alt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23732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755651" y="428627"/>
            <a:ext cx="13611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7511" tIns="73756" rIns="147511" bIns="737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755651" y="2495550"/>
            <a:ext cx="13611225" cy="705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7511" tIns="73756" rIns="147511" bIns="737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/>
              <a:t>Fare clic per modificare stili del testo dello schema</a:t>
            </a:r>
          </a:p>
          <a:p>
            <a:pPr lvl="1"/>
            <a:r>
              <a:rPr lang="it-IT" altLang="it-IT" dirty="0"/>
              <a:t>Secondo livello</a:t>
            </a:r>
          </a:p>
          <a:p>
            <a:pPr lvl="2"/>
            <a:r>
              <a:rPr lang="it-IT" altLang="it-IT" dirty="0"/>
              <a:t>Terzo livello</a:t>
            </a:r>
          </a:p>
          <a:p>
            <a:pPr lvl="3"/>
            <a:r>
              <a:rPr lang="it-IT" altLang="it-IT" dirty="0"/>
              <a:t>Quarto livello</a:t>
            </a:r>
          </a:p>
          <a:p>
            <a:pPr lvl="4"/>
            <a:r>
              <a:rPr lang="it-IT" altLang="it-IT" dirty="0"/>
              <a:t>Quinto livello</a:t>
            </a:r>
          </a:p>
        </p:txBody>
      </p:sp>
      <p:sp>
        <p:nvSpPr>
          <p:cNvPr id="13" name="Segnaposto data 29"/>
          <p:cNvSpPr>
            <a:spLocks noGrp="1"/>
          </p:cNvSpPr>
          <p:nvPr>
            <p:ph type="dt" sz="half" idx="2"/>
          </p:nvPr>
        </p:nvSpPr>
        <p:spPr>
          <a:xfrm>
            <a:off x="755651" y="9910763"/>
            <a:ext cx="3529013" cy="569912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defTabSz="1475110" eaLnBrk="1" fontAlgn="auto" hangingPunct="1">
              <a:spcBef>
                <a:spcPts val="0"/>
              </a:spcBef>
              <a:spcAft>
                <a:spcPts val="0"/>
              </a:spcAft>
              <a:defRPr sz="1900">
                <a:solidFill>
                  <a:srgbClr val="FFFF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A607681-AB4E-45A0-A404-8F3B7FA578B8}" type="datetimeFigureOut">
              <a:rPr lang="en-US"/>
              <a:pPr>
                <a:defRPr/>
              </a:pPr>
              <a:t>4/17/2025</a:t>
            </a:fld>
            <a:endParaRPr lang="en-US" dirty="0"/>
          </a:p>
        </p:txBody>
      </p:sp>
      <p:sp>
        <p:nvSpPr>
          <p:cNvPr id="14" name="Segnaposto piè di pagina 18"/>
          <p:cNvSpPr>
            <a:spLocks noGrp="1"/>
          </p:cNvSpPr>
          <p:nvPr>
            <p:ph type="ftr" sz="quarter" idx="3"/>
          </p:nvPr>
        </p:nvSpPr>
        <p:spPr>
          <a:xfrm>
            <a:off x="5167313" y="9910763"/>
            <a:ext cx="4787900" cy="569912"/>
          </a:xfrm>
          <a:prstGeom prst="rect">
            <a:avLst/>
          </a:prstGeom>
        </p:spPr>
        <p:txBody>
          <a:bodyPr vert="horz" lIns="147511" tIns="73756" rIns="147511" bIns="73756" rtlCol="0" anchor="ctr"/>
          <a:lstStyle>
            <a:lvl1pPr algn="ctr" defTabSz="1475110" eaLnBrk="1" fontAlgn="auto" hangingPunct="1">
              <a:spcBef>
                <a:spcPts val="0"/>
              </a:spcBef>
              <a:spcAft>
                <a:spcPts val="0"/>
              </a:spcAft>
              <a:defRPr sz="1900">
                <a:solidFill>
                  <a:srgbClr val="FFFF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5" name="Segnaposto numero diapositiva 26"/>
          <p:cNvSpPr>
            <a:spLocks noGrp="1"/>
          </p:cNvSpPr>
          <p:nvPr>
            <p:ph type="sldNum" sz="quarter" idx="4"/>
          </p:nvPr>
        </p:nvSpPr>
        <p:spPr>
          <a:xfrm>
            <a:off x="10837863" y="9910763"/>
            <a:ext cx="3529012" cy="569912"/>
          </a:xfrm>
          <a:prstGeom prst="rect">
            <a:avLst/>
          </a:prstGeom>
        </p:spPr>
        <p:txBody>
          <a:bodyPr vert="horz" wrap="square" lIns="147511" tIns="73756" rIns="147511" bIns="7375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117B965-3652-4E51-B0C5-A4E8F9CB7007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  <p:pic>
        <p:nvPicPr>
          <p:cNvPr id="7" name="Immagin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18" y="9019108"/>
            <a:ext cx="3240088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ctr" defTabSz="1474788" rtl="0" eaLnBrk="0" fontAlgn="base" hangingPunct="0">
        <a:spcBef>
          <a:spcPct val="0"/>
        </a:spcBef>
        <a:spcAft>
          <a:spcPct val="0"/>
        </a:spcAft>
        <a:defRPr sz="71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defTabSz="1474788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Arial" panose="020B0604020202020204" pitchFamily="34" charset="0"/>
        </a:defRPr>
      </a:lvl2pPr>
      <a:lvl3pPr algn="ctr" defTabSz="1474788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Arial" panose="020B0604020202020204" pitchFamily="34" charset="0"/>
        </a:defRPr>
      </a:lvl3pPr>
      <a:lvl4pPr algn="ctr" defTabSz="1474788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Arial" panose="020B0604020202020204" pitchFamily="34" charset="0"/>
        </a:defRPr>
      </a:lvl4pPr>
      <a:lvl5pPr algn="ctr" defTabSz="1474788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Arial" panose="020B0604020202020204" pitchFamily="34" charset="0"/>
        </a:defRPr>
      </a:lvl5pPr>
      <a:lvl6pPr marL="457200" algn="ctr" defTabSz="1474788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Calibri" pitchFamily="34" charset="0"/>
        </a:defRPr>
      </a:lvl6pPr>
      <a:lvl7pPr marL="914400" algn="ctr" defTabSz="1474788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Calibri" pitchFamily="34" charset="0"/>
        </a:defRPr>
      </a:lvl7pPr>
      <a:lvl8pPr marL="1371600" algn="ctr" defTabSz="1474788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Calibri" pitchFamily="34" charset="0"/>
        </a:defRPr>
      </a:lvl8pPr>
      <a:lvl9pPr marL="1828800" algn="ctr" defTabSz="1474788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Calibri" pitchFamily="34" charset="0"/>
        </a:defRPr>
      </a:lvl9pPr>
    </p:titleStyle>
    <p:bodyStyle>
      <a:lvl1pPr marL="552450" indent="-552450" algn="l" defTabSz="14747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1196975" indent="-460375" algn="l" defTabSz="14747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843088" indent="-368300" algn="l" defTabSz="14747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581275" indent="-368300" algn="l" defTabSz="14747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3317875" indent="-368300" algn="l" defTabSz="14747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4056553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4108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663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218" indent="-368778" algn="l" defTabSz="14751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hyperlink" Target="https://apps.apple.com/us/app/tplaghi/id6737596913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play.google.com/store/apps/details?id=com.tpl.app&amp;hl=it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CA87D1E6-96AD-81AE-7CF5-C796266E330E}"/>
              </a:ext>
            </a:extLst>
          </p:cNvPr>
          <p:cNvSpPr/>
          <p:nvPr/>
        </p:nvSpPr>
        <p:spPr>
          <a:xfrm>
            <a:off x="2520702" y="6858868"/>
            <a:ext cx="6375059" cy="288032"/>
          </a:xfrm>
          <a:prstGeom prst="rect">
            <a:avLst/>
          </a:prstGeom>
          <a:solidFill>
            <a:srgbClr val="00A4D4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BF4F209D-CD3A-E4EB-2573-F00A6188F42F}"/>
              </a:ext>
            </a:extLst>
          </p:cNvPr>
          <p:cNvSpPr/>
          <p:nvPr/>
        </p:nvSpPr>
        <p:spPr>
          <a:xfrm>
            <a:off x="11161662" y="522164"/>
            <a:ext cx="2996952" cy="784887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37188" y="3474828"/>
            <a:ext cx="5635699" cy="1799977"/>
          </a:xfrm>
        </p:spPr>
        <p:txBody>
          <a:bodyPr/>
          <a:lstStyle/>
          <a:p>
            <a:pPr>
              <a:defRPr/>
            </a:pPr>
            <a:r>
              <a:rPr lang="it-IT" sz="9600" dirty="0">
                <a:solidFill>
                  <a:srgbClr val="0062A7"/>
                </a:solidFill>
                <a:effectLst/>
                <a:latin typeface="Aharoni" panose="020F0502020204030204" pitchFamily="2" charset="-79"/>
                <a:cs typeface="Aharoni" panose="020F0502020204030204" pitchFamily="2" charset="-79"/>
              </a:rPr>
              <a:t>TPLaghi</a:t>
            </a:r>
          </a:p>
        </p:txBody>
      </p:sp>
      <p:sp>
        <p:nvSpPr>
          <p:cNvPr id="5123" name="Sottotitolo 2"/>
          <p:cNvSpPr>
            <a:spLocks noGrp="1"/>
          </p:cNvSpPr>
          <p:nvPr>
            <p:ph type="subTitle" idx="1"/>
          </p:nvPr>
        </p:nvSpPr>
        <p:spPr>
          <a:xfrm>
            <a:off x="1471052" y="5562724"/>
            <a:ext cx="7776864" cy="1870075"/>
          </a:xfrm>
        </p:spPr>
        <p:txBody>
          <a:bodyPr/>
          <a:lstStyle/>
          <a:p>
            <a:pPr marR="0"/>
            <a:r>
              <a:rPr lang="it-IT" sz="4800" dirty="0">
                <a:solidFill>
                  <a:srgbClr val="0062A7"/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un’unica App per viaggiare nella regione dei laghi</a:t>
            </a:r>
          </a:p>
        </p:txBody>
      </p:sp>
      <p:pic>
        <p:nvPicPr>
          <p:cNvPr id="14" name="Immagine 13" descr="Immagine che contiene testo, Cellulare, schermata, Dispositivo mobile&#10;&#10;Il contenuto generato dall'IA potrebbe non essere corretto.">
            <a:extLst>
              <a:ext uri="{FF2B5EF4-FFF2-40B4-BE49-F238E27FC236}">
                <a16:creationId xmlns:a16="http://schemas.microsoft.com/office/drawing/2014/main" id="{85957B1E-7B77-5EF1-D837-65486820D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446" y="649831"/>
            <a:ext cx="4475467" cy="93937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F5B46-31FE-966F-9E37-DE6C17274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F5787C7B-881B-FA82-C960-D72E7027A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769" y="1208940"/>
            <a:ext cx="6480720" cy="2011795"/>
          </a:xfrm>
        </p:spPr>
        <p:txBody>
          <a:bodyPr/>
          <a:lstStyle/>
          <a:p>
            <a:pPr algn="ctr"/>
            <a:r>
              <a:rPr lang="it-IT" sz="6000" dirty="0">
                <a:solidFill>
                  <a:srgbClr val="00A4D4"/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Grazie per l’attenzione</a:t>
            </a:r>
            <a:endParaRPr lang="it-IT" sz="6000" noProof="0" dirty="0">
              <a:solidFill>
                <a:srgbClr val="00A4D4"/>
              </a:solidFill>
              <a:latin typeface="Microsoft GothicNeo Light" panose="020B0300000101010101" pitchFamily="34" charset="-127"/>
              <a:ea typeface="Microsoft GothicNeo Light" panose="020B0300000101010101" pitchFamily="34" charset="-127"/>
              <a:cs typeface="Microsoft GothicNeo Light" panose="020B0300000101010101" pitchFamily="34" charset="-127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7BA151E-A1C6-2F75-9F3D-85F643A8BAAD}"/>
              </a:ext>
            </a:extLst>
          </p:cNvPr>
          <p:cNvSpPr txBox="1"/>
          <p:nvPr/>
        </p:nvSpPr>
        <p:spPr>
          <a:xfrm>
            <a:off x="980007" y="3546500"/>
            <a:ext cx="62646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3000" dirty="0">
                <a:solidFill>
                  <a:prstClr val="black">
                    <a:lumMod val="85000"/>
                    <a:lumOff val="15000"/>
                  </a:prstClr>
                </a:solidFill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i</a:t>
            </a: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nfo.agenzia@tplcomoleccovarese.it</a:t>
            </a:r>
          </a:p>
        </p:txBody>
      </p:sp>
      <p:pic>
        <p:nvPicPr>
          <p:cNvPr id="6" name="Immagine 5" descr="Immagine che contiene persona, vestiti, Viso umano, Cellulare&#10;&#10;Il contenuto generato dall'IA potrebbe non essere corretto.">
            <a:extLst>
              <a:ext uri="{FF2B5EF4-FFF2-40B4-BE49-F238E27FC236}">
                <a16:creationId xmlns:a16="http://schemas.microsoft.com/office/drawing/2014/main" id="{E95D60AD-00B7-D603-4C80-D466981ED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332" y="72008"/>
            <a:ext cx="5960369" cy="8947100"/>
          </a:xfrm>
          <a:prstGeom prst="rect">
            <a:avLst/>
          </a:prstGeom>
        </p:spPr>
      </p:pic>
      <p:pic>
        <p:nvPicPr>
          <p:cNvPr id="10" name="Immagine 9" descr="Immagine che contiene testo, Carattere, log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3F414827-4E4B-D9E7-38FA-744D538A4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03" y="7381343"/>
            <a:ext cx="999357" cy="111320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C855C5D-0D42-68DA-C5BE-11909D1F2C7A}"/>
              </a:ext>
            </a:extLst>
          </p:cNvPr>
          <p:cNvSpPr txBox="1"/>
          <p:nvPr/>
        </p:nvSpPr>
        <p:spPr>
          <a:xfrm>
            <a:off x="2304685" y="7522449"/>
            <a:ext cx="33364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App sviluppata da </a:t>
            </a:r>
            <a:r>
              <a:rPr lang="it-IT" sz="2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Engitel</a:t>
            </a:r>
            <a:r>
              <a:rPr lang="it-IT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www.engitel.com</a:t>
            </a:r>
          </a:p>
        </p:txBody>
      </p:sp>
      <p:pic>
        <p:nvPicPr>
          <p:cNvPr id="14" name="Immagine 13" descr="Immagine che contiene testo, logo, Caratter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C29B4368-1534-E270-DC1D-172FB9A84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07" y="4752408"/>
            <a:ext cx="2520280" cy="842253"/>
          </a:xfrm>
          <a:prstGeom prst="rect">
            <a:avLst/>
          </a:prstGeom>
        </p:spPr>
      </p:pic>
      <p:pic>
        <p:nvPicPr>
          <p:cNvPr id="16" name="Immagine 15" descr="Immagine che contiene testo, Carattere, schermata, Elementi grafici&#10;&#10;Il contenuto generato dall'IA potrebbe non essere corretto.">
            <a:hlinkClick r:id="rId5"/>
            <a:extLst>
              <a:ext uri="{FF2B5EF4-FFF2-40B4-BE49-F238E27FC236}">
                <a16:creationId xmlns:a16="http://schemas.microsoft.com/office/drawing/2014/main" id="{BE225B13-0A85-8703-309D-9487FC7FA2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916" y="4511383"/>
            <a:ext cx="3465454" cy="134112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A4EFB55-DB0D-57C1-8100-9A40B5ED851B}"/>
              </a:ext>
            </a:extLst>
          </p:cNvPr>
          <p:cNvSpPr txBox="1"/>
          <p:nvPr/>
        </p:nvSpPr>
        <p:spPr>
          <a:xfrm>
            <a:off x="828398" y="5770444"/>
            <a:ext cx="27677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A4D4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Scarica ora su App Store!</a:t>
            </a:r>
            <a:endParaRPr lang="it-IT" dirty="0">
              <a:solidFill>
                <a:srgbClr val="00A4D4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D03A3DD-C1AC-FDE5-C95D-FA2878A464C1}"/>
              </a:ext>
            </a:extLst>
          </p:cNvPr>
          <p:cNvSpPr txBox="1"/>
          <p:nvPr/>
        </p:nvSpPr>
        <p:spPr>
          <a:xfrm>
            <a:off x="4321781" y="5857699"/>
            <a:ext cx="27677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A4D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Scarica ora su Google Play!</a:t>
            </a:r>
            <a:endParaRPr lang="it-IT" dirty="0">
              <a:solidFill>
                <a:srgbClr val="00A4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55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31246647-3A50-F239-D298-A92689D9D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542" y="666182"/>
            <a:ext cx="10719816" cy="1195451"/>
          </a:xfrm>
        </p:spPr>
        <p:txBody>
          <a:bodyPr/>
          <a:lstStyle/>
          <a:p>
            <a:r>
              <a:rPr lang="it-IT" noProof="0" dirty="0">
                <a:solidFill>
                  <a:srgbClr val="00A4D4"/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Indice</a:t>
            </a:r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02F35296-EDF5-8D26-1786-618695082BED}"/>
              </a:ext>
            </a:extLst>
          </p:cNvPr>
          <p:cNvSpPr txBox="1">
            <a:spLocks/>
          </p:cNvSpPr>
          <p:nvPr/>
        </p:nvSpPr>
        <p:spPr>
          <a:xfrm>
            <a:off x="1080542" y="2574393"/>
            <a:ext cx="12878543" cy="5544614"/>
          </a:xfrm>
          <a:prstGeom prst="rect">
            <a:avLst/>
          </a:prstGeom>
        </p:spPr>
        <p:txBody>
          <a:bodyPr/>
          <a:lstStyle>
            <a:lvl1pPr marL="552450" indent="-552450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196975" indent="-460375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843088" indent="-368300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581275" indent="-368300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317875" indent="-368300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56553" indent="-368778" algn="l" defTabSz="14751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94108" indent="-368778" algn="l" defTabSz="14751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531663" indent="-368778" algn="l" defTabSz="14751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69218" indent="-368778" algn="l" defTabSz="14751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000" dirty="0"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Il Progetto</a:t>
            </a:r>
          </a:p>
          <a:p>
            <a:r>
              <a:rPr lang="it-IT" sz="4000" dirty="0"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Gli Obiettivi</a:t>
            </a:r>
          </a:p>
          <a:p>
            <a:r>
              <a:rPr lang="it-IT" sz="4000" dirty="0"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Onboarding: scopri TPLaghi</a:t>
            </a:r>
          </a:p>
          <a:p>
            <a:r>
              <a:rPr lang="it-IT" sz="4000" dirty="0"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Homepage</a:t>
            </a:r>
          </a:p>
          <a:p>
            <a:r>
              <a:rPr lang="it-IT" sz="4000" dirty="0"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Ricerca percorso</a:t>
            </a:r>
          </a:p>
          <a:p>
            <a:r>
              <a:rPr lang="it-IT" sz="4000" dirty="0"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Features</a:t>
            </a:r>
          </a:p>
          <a:p>
            <a:r>
              <a:rPr lang="it-IT" sz="4000" dirty="0"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Avanzamento lavori</a:t>
            </a:r>
          </a:p>
        </p:txBody>
      </p:sp>
    </p:spTree>
    <p:extLst>
      <p:ext uri="{BB962C8B-B14F-4D97-AF65-F5344CB8AC3E}">
        <p14:creationId xmlns:p14="http://schemas.microsoft.com/office/powerpoint/2010/main" val="2617134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234F8-6259-D02B-C645-C1C10C8A2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0FA16147-9493-101D-3315-5D5AF7062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275392"/>
            <a:ext cx="5184576" cy="1781175"/>
          </a:xfrm>
        </p:spPr>
        <p:txBody>
          <a:bodyPr wrap="square" anchor="ctr">
            <a:normAutofit/>
          </a:bodyPr>
          <a:lstStyle/>
          <a:p>
            <a:r>
              <a:rPr lang="it-IT" sz="6000" noProof="0" dirty="0">
                <a:solidFill>
                  <a:srgbClr val="00A4D4"/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Il Progetto</a:t>
            </a:r>
          </a:p>
        </p:txBody>
      </p:sp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A3451BC5-6F32-7092-18E3-668270B4F6CF}"/>
              </a:ext>
            </a:extLst>
          </p:cNvPr>
          <p:cNvSpPr txBox="1">
            <a:spLocks/>
          </p:cNvSpPr>
          <p:nvPr/>
        </p:nvSpPr>
        <p:spPr bwMode="auto">
          <a:xfrm>
            <a:off x="755650" y="2660986"/>
            <a:ext cx="9253884" cy="5371428"/>
          </a:xfrm>
          <a:prstGeom prst="rect">
            <a:avLst/>
          </a:prstGeom>
          <a:noFill/>
          <a:ln>
            <a:noFill/>
          </a:ln>
        </p:spPr>
        <p:txBody>
          <a:bodyPr vert="horz" wrap="square" lIns="147511" tIns="73756" rIns="147511" bIns="73756" numCol="1" anchor="t" anchorCtr="0" compatLnSpc="1">
            <a:prstTxWarp prst="textNoShape">
              <a:avLst/>
            </a:prstTxWarp>
            <a:normAutofit/>
          </a:bodyPr>
          <a:lstStyle>
            <a:lvl1pPr marL="552450" indent="-552450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196975" indent="-460375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843088" indent="-368300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581275" indent="-368300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317875" indent="-368300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56553" indent="-368778" algn="l" defTabSz="14751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94108" indent="-368778" algn="l" defTabSz="14751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531663" indent="-368778" algn="l" defTabSz="14751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69218" indent="-368778" algn="l" defTabSz="14751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it-IT" sz="2800" dirty="0"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TPLaghi è un’applicazione</a:t>
            </a:r>
            <a:r>
              <a:rPr lang="it-IT" sz="2800" b="1" dirty="0"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 </a:t>
            </a:r>
            <a:r>
              <a:rPr lang="it-IT" sz="2800" b="1" dirty="0" err="1"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MaaS</a:t>
            </a:r>
            <a:r>
              <a:rPr lang="it-IT" sz="2800" b="1" dirty="0"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 </a:t>
            </a:r>
            <a:r>
              <a:rPr lang="it-IT" sz="2800" dirty="0"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(</a:t>
            </a:r>
            <a:r>
              <a:rPr lang="it-IT" sz="2800" i="1" dirty="0" err="1"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Mobility</a:t>
            </a:r>
            <a:r>
              <a:rPr lang="it-IT" sz="2800" i="1" dirty="0"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 </a:t>
            </a:r>
            <a:r>
              <a:rPr lang="it-IT" sz="2800" i="1" dirty="0" err="1"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as</a:t>
            </a:r>
            <a:r>
              <a:rPr lang="it-IT" sz="2800" i="1" dirty="0"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 a Service</a:t>
            </a:r>
            <a:r>
              <a:rPr lang="it-IT" sz="2800" dirty="0"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),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2800" dirty="0"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progettata per facilitare gli spostamenti nella «Regione dei Laghi», poiché copre le aree delle province di Como, Lecco e Varese. </a:t>
            </a:r>
          </a:p>
          <a:p>
            <a:pPr marL="0" indent="0">
              <a:lnSpc>
                <a:spcPct val="90000"/>
              </a:lnSpc>
              <a:buNone/>
            </a:pPr>
            <a:endParaRPr lang="it-IT" sz="2800" dirty="0">
              <a:latin typeface="Aptos Light" panose="020B0004020202020204" pitchFamily="34" charset="0"/>
              <a:ea typeface="Microsoft GothicNeo Light" panose="020B0300000101010101" pitchFamily="34" charset="-127"/>
              <a:cs typeface="Microsoft GothicNeo Light" panose="020B0300000101010101" pitchFamily="34" charset="-127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it-IT" sz="2800" dirty="0"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Gli utenti possono pianificare i loro viaggi all’interno di questo territorio, combinando tutte le opzioni di trasporto pubblico disponibili, spostandosi in maniera flessibile e ottimizzata.</a:t>
            </a:r>
          </a:p>
          <a:p>
            <a:pPr marL="0" indent="0">
              <a:lnSpc>
                <a:spcPct val="90000"/>
              </a:lnSpc>
              <a:buNone/>
            </a:pPr>
            <a:endParaRPr lang="it-IT" sz="2800" dirty="0">
              <a:latin typeface="Aptos Light" panose="020B0004020202020204" pitchFamily="34" charset="0"/>
              <a:ea typeface="Microsoft GothicNeo Light" panose="020B0300000101010101" pitchFamily="34" charset="-127"/>
              <a:cs typeface="Microsoft GothicNeo Light" panose="020B0300000101010101" pitchFamily="34" charset="-127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it-IT" sz="2800" dirty="0"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TPLaghi, compatibile con </a:t>
            </a:r>
            <a:r>
              <a:rPr lang="it-IT" sz="2800" dirty="0" err="1"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Ios</a:t>
            </a:r>
            <a:r>
              <a:rPr lang="it-IT" sz="2800" dirty="0"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 e Android, è disponibile su Apple Store e Google Play.</a:t>
            </a:r>
          </a:p>
        </p:txBody>
      </p:sp>
      <p:pic>
        <p:nvPicPr>
          <p:cNvPr id="7" name="Immagine 6" descr="Immagine che contiene testo, schermata, Carattere, Marchio&#10;&#10;Descrizione generata automaticamente">
            <a:extLst>
              <a:ext uri="{FF2B5EF4-FFF2-40B4-BE49-F238E27FC236}">
                <a16:creationId xmlns:a16="http://schemas.microsoft.com/office/drawing/2014/main" id="{AD63A847-4673-62EF-D4C0-FC80FB34C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8240" y="666180"/>
            <a:ext cx="3984490" cy="8903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6633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CE739-5EBD-7011-FED6-57FB8129A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ECC8CDC0-51B7-2F91-6CB8-2EA7D0A5A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364" y="522164"/>
            <a:ext cx="10719816" cy="1195451"/>
          </a:xfrm>
        </p:spPr>
        <p:txBody>
          <a:bodyPr/>
          <a:lstStyle/>
          <a:p>
            <a:r>
              <a:rPr lang="it-IT" sz="6000" noProof="0" dirty="0">
                <a:solidFill>
                  <a:srgbClr val="00A4D4"/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Gli Obiettivi</a:t>
            </a:r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A8619806-06ED-D45D-5510-FDAE17122A9E}"/>
              </a:ext>
            </a:extLst>
          </p:cNvPr>
          <p:cNvSpPr txBox="1">
            <a:spLocks/>
          </p:cNvSpPr>
          <p:nvPr/>
        </p:nvSpPr>
        <p:spPr>
          <a:xfrm>
            <a:off x="1064538" y="2286360"/>
            <a:ext cx="13177464" cy="6120680"/>
          </a:xfrm>
          <a:prstGeom prst="rect">
            <a:avLst/>
          </a:prstGeom>
        </p:spPr>
        <p:txBody>
          <a:bodyPr>
            <a:noAutofit/>
          </a:bodyPr>
          <a:lstStyle>
            <a:lvl1pPr marL="552450" indent="-552450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196975" indent="-460375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843088" indent="-368300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581275" indent="-368300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317875" indent="-368300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56553" indent="-368778" algn="l" defTabSz="14751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94108" indent="-368778" algn="l" defTabSz="14751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531663" indent="-368778" algn="l" defTabSz="14751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69218" indent="-368778" algn="l" defTabSz="14751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800" b="1" dirty="0"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Ridefinire l’accesso ai servizi di trasporto pubblico sul territorio di riferimento</a:t>
            </a:r>
            <a:br>
              <a:rPr lang="it-IT" sz="2400" b="1" dirty="0"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</a:br>
            <a:r>
              <a:rPr lang="it-IT" sz="2400" dirty="0"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L’App rivoluziona il modo in cui gli utenti possono usufruire dei trasporti pubblici, offrendo un sistema centralizzato che riunisce tutte le opzioni di mobilità in una singola piattaforma. </a:t>
            </a:r>
          </a:p>
          <a:p>
            <a:pPr marL="342900" indent="-342900"/>
            <a:endParaRPr lang="it-IT" sz="2400" dirty="0">
              <a:latin typeface="Aptos Light" panose="020B0004020202020204" pitchFamily="34" charset="0"/>
              <a:ea typeface="Microsoft GothicNeo Light" panose="020B0300000101010101" pitchFamily="34" charset="-127"/>
              <a:cs typeface="Microsoft GothicNeo Light" panose="020B0300000101010101" pitchFamily="34" charset="-127"/>
            </a:endParaRPr>
          </a:p>
          <a:p>
            <a:pPr marL="0" indent="0">
              <a:buNone/>
            </a:pPr>
            <a:r>
              <a:rPr lang="it-IT" sz="2800" b="1" dirty="0"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Realizzare un unico punto di accesso con il quale gli utenti possono pianificare gli spostamenti in modo personalizzato e intermodale</a:t>
            </a:r>
            <a:br>
              <a:rPr lang="it-IT" sz="2400" dirty="0"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</a:br>
            <a:r>
              <a:rPr lang="it-IT" sz="2400" dirty="0"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L’App fornisce un accesso unico e integrato con tutti i mezzi di trasporto pubblico disponibili, permettendo agli utenti di combinare più opzioni in un unico itinerario. Con questa funzionalità, gli spostamenti possono essere personalizzati in base a preferenze individuali.</a:t>
            </a:r>
          </a:p>
          <a:p>
            <a:pPr marL="342900" indent="-342900"/>
            <a:endParaRPr lang="it-IT" sz="2400" dirty="0">
              <a:latin typeface="Aptos Light" panose="020B0004020202020204" pitchFamily="34" charset="0"/>
              <a:ea typeface="Microsoft GothicNeo Light" panose="020B0300000101010101" pitchFamily="34" charset="-127"/>
              <a:cs typeface="Microsoft GothicNeo Light" panose="020B0300000101010101" pitchFamily="34" charset="-127"/>
            </a:endParaRPr>
          </a:p>
          <a:p>
            <a:pPr marL="0" indent="0">
              <a:buNone/>
            </a:pPr>
            <a:r>
              <a:rPr lang="it-IT" sz="2800" b="1" dirty="0"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Realizzare un servizio che offra ai cittadini e ai turisti un accesso semplificato e inclusivo a varie opzioni di mobilità</a:t>
            </a:r>
            <a:br>
              <a:rPr lang="it-IT" sz="2400" dirty="0"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</a:br>
            <a:r>
              <a:rPr lang="it-IT" sz="2400" dirty="0"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Pensata per essere intuitiva e accessibile, l’App rende la città più accogliente e facile da esplorare per chiunque.</a:t>
            </a:r>
          </a:p>
        </p:txBody>
      </p:sp>
    </p:spTree>
    <p:extLst>
      <p:ext uri="{BB962C8B-B14F-4D97-AF65-F5344CB8AC3E}">
        <p14:creationId xmlns:p14="http://schemas.microsoft.com/office/powerpoint/2010/main" val="4261748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C65CB-977D-A56D-41CF-DE4E48DDF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140B9669-CB25-E236-016A-44AC5726F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542" y="450156"/>
            <a:ext cx="10719816" cy="1195451"/>
          </a:xfrm>
        </p:spPr>
        <p:txBody>
          <a:bodyPr/>
          <a:lstStyle/>
          <a:p>
            <a:r>
              <a:rPr lang="it-IT" sz="6000" noProof="0" dirty="0">
                <a:solidFill>
                  <a:srgbClr val="00A4D4"/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Onboarding: scopri TPLaghi</a:t>
            </a:r>
          </a:p>
        </p:txBody>
      </p:sp>
      <p:pic>
        <p:nvPicPr>
          <p:cNvPr id="2" name="Immagine 1" descr="Immagine che contiene testo, schermata, design, Carattere&#10;&#10;Descrizione generata automaticamente">
            <a:extLst>
              <a:ext uri="{FF2B5EF4-FFF2-40B4-BE49-F238E27FC236}">
                <a16:creationId xmlns:a16="http://schemas.microsoft.com/office/drawing/2014/main" id="{96EA8ECB-EF3E-8F8E-7889-CB93B96F1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177" y="2131645"/>
            <a:ext cx="2883852" cy="6440598"/>
          </a:xfrm>
          <a:prstGeom prst="rect">
            <a:avLst/>
          </a:prstGeom>
        </p:spPr>
      </p:pic>
      <p:pic>
        <p:nvPicPr>
          <p:cNvPr id="3" name="Immagine 2" descr="Immagine che contiene testo, schermata, design, Carattere&#10;&#10;Descrizione generata automaticamente">
            <a:extLst>
              <a:ext uri="{FF2B5EF4-FFF2-40B4-BE49-F238E27FC236}">
                <a16:creationId xmlns:a16="http://schemas.microsoft.com/office/drawing/2014/main" id="{1111181D-C87C-9334-5165-0631411DD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908" y="2131645"/>
            <a:ext cx="2883852" cy="6440598"/>
          </a:xfrm>
          <a:prstGeom prst="rect">
            <a:avLst/>
          </a:prstGeom>
        </p:spPr>
      </p:pic>
      <p:pic>
        <p:nvPicPr>
          <p:cNvPr id="4" name="Immagine 3" descr="Immagine che contiene testo, schermata, design, logo&#10;&#10;Descrizione generata automaticamente">
            <a:extLst>
              <a:ext uri="{FF2B5EF4-FFF2-40B4-BE49-F238E27FC236}">
                <a16:creationId xmlns:a16="http://schemas.microsoft.com/office/drawing/2014/main" id="{16B87040-FA44-B3FF-216E-E9AB688F8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5638" y="2126401"/>
            <a:ext cx="2883852" cy="644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38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72A8A-4840-4548-6B91-996E3F895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62C0AFF0-50D7-6D09-D6ED-5B5D7B5C2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558" y="378148"/>
            <a:ext cx="10719816" cy="1195451"/>
          </a:xfrm>
        </p:spPr>
        <p:txBody>
          <a:bodyPr/>
          <a:lstStyle/>
          <a:p>
            <a:r>
              <a:rPr lang="it-IT" sz="6000" noProof="0" dirty="0">
                <a:solidFill>
                  <a:srgbClr val="00A4D4"/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Homepage</a:t>
            </a:r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F0E1F41F-65CB-D9E3-674E-73423B22A953}"/>
              </a:ext>
            </a:extLst>
          </p:cNvPr>
          <p:cNvSpPr txBox="1">
            <a:spLocks/>
          </p:cNvSpPr>
          <p:nvPr/>
        </p:nvSpPr>
        <p:spPr>
          <a:xfrm>
            <a:off x="5763782" y="3244123"/>
            <a:ext cx="8956816" cy="1584176"/>
          </a:xfrm>
          <a:prstGeom prst="rect">
            <a:avLst/>
          </a:prstGeom>
        </p:spPr>
        <p:txBody>
          <a:bodyPr/>
          <a:lstStyle>
            <a:lvl1pPr marL="552450" indent="-552450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5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196975" indent="-460375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843088" indent="-368300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581275" indent="-368300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317875" indent="-368300" algn="l" defTabSz="147478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56553" indent="-368778" algn="l" defTabSz="14751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94108" indent="-368778" algn="l" defTabSz="14751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531663" indent="-368778" algn="l" defTabSz="14751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69218" indent="-368778" algn="l" defTabSz="147511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000" dirty="0"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Area dedicata a un’immagine che rappresenta un luogo significativo presente nella provincia in cui l’utente è geolocalizzato. </a:t>
            </a:r>
          </a:p>
        </p:txBody>
      </p:sp>
      <p:pic>
        <p:nvPicPr>
          <p:cNvPr id="6" name="Immagine 5" descr="Immagine che contiene testo, schermata, castello&#10;&#10;Il contenuto generato dall'IA potrebbe non essere corretto.">
            <a:extLst>
              <a:ext uri="{FF2B5EF4-FFF2-40B4-BE49-F238E27FC236}">
                <a16:creationId xmlns:a16="http://schemas.microsoft.com/office/drawing/2014/main" id="{1DB88F6E-C15E-1C0B-384C-C4633F9CE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671" y="2001723"/>
            <a:ext cx="2918750" cy="6518543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A98A8DB5-DC7E-2D4D-3229-CE72AE56A58C}"/>
              </a:ext>
            </a:extLst>
          </p:cNvPr>
          <p:cNvCxnSpPr>
            <a:cxnSpLocks/>
          </p:cNvCxnSpPr>
          <p:nvPr/>
        </p:nvCxnSpPr>
        <p:spPr>
          <a:xfrm>
            <a:off x="4392910" y="2524043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68D80A6D-3F17-E6CC-4B7B-BF79BD475745}"/>
              </a:ext>
            </a:extLst>
          </p:cNvPr>
          <p:cNvCxnSpPr>
            <a:cxnSpLocks/>
          </p:cNvCxnSpPr>
          <p:nvPr/>
        </p:nvCxnSpPr>
        <p:spPr>
          <a:xfrm>
            <a:off x="4392910" y="4036211"/>
            <a:ext cx="13439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0442931C-FDB6-DCBF-9688-3719F413B092}"/>
              </a:ext>
            </a:extLst>
          </p:cNvPr>
          <p:cNvCxnSpPr>
            <a:cxnSpLocks/>
          </p:cNvCxnSpPr>
          <p:nvPr/>
        </p:nvCxnSpPr>
        <p:spPr>
          <a:xfrm>
            <a:off x="4419852" y="7132555"/>
            <a:ext cx="11971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14B8983-66A0-B3F3-1C17-B63AA49E3813}"/>
              </a:ext>
            </a:extLst>
          </p:cNvPr>
          <p:cNvSpPr txBox="1"/>
          <p:nvPr/>
        </p:nvSpPr>
        <p:spPr>
          <a:xfrm>
            <a:off x="5763782" y="6870945"/>
            <a:ext cx="8816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Strumenti di ricerca con suggerimenti personalizzati.</a:t>
            </a:r>
            <a:endParaRPr lang="it-IT" sz="3000" dirty="0">
              <a:latin typeface="Aptos Light" panose="020B000402020202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52F826B-E867-2D5E-67A8-AEE81FE84E84}"/>
              </a:ext>
            </a:extLst>
          </p:cNvPr>
          <p:cNvSpPr txBox="1"/>
          <p:nvPr/>
        </p:nvSpPr>
        <p:spPr>
          <a:xfrm>
            <a:off x="5736840" y="2049343"/>
            <a:ext cx="7601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Sezione dedicata a tutte le linee e corrispondenti orari</a:t>
            </a:r>
            <a:endParaRPr lang="it-IT" sz="3000" dirty="0">
              <a:latin typeface="Aptos Light" panose="020B0004020202020204" pitchFamily="34" charset="0"/>
            </a:endParaRP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8D0C5B00-C7D8-5DE3-4B7C-0B459130301B}"/>
              </a:ext>
            </a:extLst>
          </p:cNvPr>
          <p:cNvCxnSpPr>
            <a:cxnSpLocks/>
          </p:cNvCxnSpPr>
          <p:nvPr/>
        </p:nvCxnSpPr>
        <p:spPr>
          <a:xfrm>
            <a:off x="4419852" y="6052435"/>
            <a:ext cx="13439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B20164A-8BDA-C9A7-A83E-0EC63CC6FEB4}"/>
              </a:ext>
            </a:extLst>
          </p:cNvPr>
          <p:cNvSpPr txBox="1"/>
          <p:nvPr/>
        </p:nvSpPr>
        <p:spPr>
          <a:xfrm>
            <a:off x="5833951" y="5775436"/>
            <a:ext cx="39595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Campi di ricerca. </a:t>
            </a:r>
            <a:endParaRPr lang="it-IT" sz="3000" dirty="0">
              <a:latin typeface="Aptos Ligh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291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9AC0E-2B27-2BB8-ADF9-073D5BFA9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86C6BE32-8D05-4124-2104-76BAB0765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542" y="522164"/>
            <a:ext cx="7112692" cy="1195451"/>
          </a:xfrm>
        </p:spPr>
        <p:txBody>
          <a:bodyPr/>
          <a:lstStyle/>
          <a:p>
            <a:r>
              <a:rPr lang="it-IT" sz="6000" noProof="0" dirty="0">
                <a:solidFill>
                  <a:srgbClr val="00A4D4"/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Ricerca percorso</a:t>
            </a:r>
          </a:p>
        </p:txBody>
      </p:sp>
      <p:pic>
        <p:nvPicPr>
          <p:cNvPr id="2" name="Immagine 1" descr="Immagine che contiene testo, schermata, castello&#10;&#10;Il contenuto generato dall'IA potrebbe non essere corretto.">
            <a:extLst>
              <a:ext uri="{FF2B5EF4-FFF2-40B4-BE49-F238E27FC236}">
                <a16:creationId xmlns:a16="http://schemas.microsoft.com/office/drawing/2014/main" id="{BD0482B3-0DDE-7726-CE8A-A10E6980A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15" y="1890308"/>
            <a:ext cx="2583890" cy="5770691"/>
          </a:xfrm>
          <a:prstGeom prst="rect">
            <a:avLst/>
          </a:prstGeom>
        </p:spPr>
      </p:pic>
      <p:pic>
        <p:nvPicPr>
          <p:cNvPr id="3" name="Immagine 2" descr="Immagine che contiene testo, schermata, Carattere, Sistema operativo&#10;&#10;Il contenuto generato dall'IA potrebbe non essere corretto.">
            <a:extLst>
              <a:ext uri="{FF2B5EF4-FFF2-40B4-BE49-F238E27FC236}">
                <a16:creationId xmlns:a16="http://schemas.microsoft.com/office/drawing/2014/main" id="{0B5CD569-CBAC-1EF4-B596-02013931A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590" y="1890316"/>
            <a:ext cx="2583890" cy="5770687"/>
          </a:xfrm>
          <a:prstGeom prst="rect">
            <a:avLst/>
          </a:prstGeom>
        </p:spPr>
      </p:pic>
      <p:pic>
        <p:nvPicPr>
          <p:cNvPr id="4" name="Immagine 3" descr="Immagine che contiene testo, elettronica, schermata, software&#10;&#10;Il contenuto generato dall'IA potrebbe non essere corretto.">
            <a:extLst>
              <a:ext uri="{FF2B5EF4-FFF2-40B4-BE49-F238E27FC236}">
                <a16:creationId xmlns:a16="http://schemas.microsoft.com/office/drawing/2014/main" id="{295C8DFF-D680-A44F-7CB6-20EA37E22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6" y="1890314"/>
            <a:ext cx="2583890" cy="5770689"/>
          </a:xfrm>
          <a:prstGeom prst="rect">
            <a:avLst/>
          </a:prstGeom>
        </p:spPr>
      </p:pic>
      <p:pic>
        <p:nvPicPr>
          <p:cNvPr id="11" name="Immagine 10" descr="Immagine che contiene testo, mappa, schermata, atlante&#10;&#10;Il contenuto generato dall'IA potrebbe non essere corretto.">
            <a:extLst>
              <a:ext uri="{FF2B5EF4-FFF2-40B4-BE49-F238E27FC236}">
                <a16:creationId xmlns:a16="http://schemas.microsoft.com/office/drawing/2014/main" id="{C9897112-E893-D321-7830-1079F4F99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8142" y="1890316"/>
            <a:ext cx="2583890" cy="5770687"/>
          </a:xfrm>
          <a:prstGeom prst="rect">
            <a:avLst/>
          </a:prstGeom>
        </p:spPr>
      </p:pic>
      <p:pic>
        <p:nvPicPr>
          <p:cNvPr id="12" name="Immagine 11" descr="Immagine che contiene testo, mappa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0E9AE7C7-D383-C7A5-B56F-3BD48E86D5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69774" y="1890316"/>
            <a:ext cx="2583890" cy="5770687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589A2C3-88A7-92C3-B54E-2F25FAE1CE87}"/>
              </a:ext>
            </a:extLst>
          </p:cNvPr>
          <p:cNvSpPr txBox="1"/>
          <p:nvPr/>
        </p:nvSpPr>
        <p:spPr>
          <a:xfrm>
            <a:off x="479717" y="7938988"/>
            <a:ext cx="13602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TPLaghi accompagna l’utente fino alla sua meta grazie alla navigazione guidata. </a:t>
            </a:r>
            <a:endParaRPr lang="it-IT" sz="2800" dirty="0">
              <a:latin typeface="Aptos Light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423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DDB88-9D23-3FC1-F084-5750D4E1F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5A8E0F29-5A50-75CD-4F2E-E96DC3A45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542" y="450156"/>
            <a:ext cx="10719816" cy="1195451"/>
          </a:xfrm>
        </p:spPr>
        <p:txBody>
          <a:bodyPr/>
          <a:lstStyle/>
          <a:p>
            <a:r>
              <a:rPr lang="it-IT" sz="6000" dirty="0">
                <a:solidFill>
                  <a:srgbClr val="00A4D4"/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Features: Linee</a:t>
            </a:r>
            <a:endParaRPr lang="it-IT" sz="6000" noProof="0" dirty="0">
              <a:solidFill>
                <a:srgbClr val="00A4D4"/>
              </a:solidFill>
              <a:latin typeface="Microsoft GothicNeo Light" panose="020B0300000101010101" pitchFamily="34" charset="-127"/>
              <a:ea typeface="Microsoft GothicNeo Light" panose="020B0300000101010101" pitchFamily="34" charset="-127"/>
              <a:cs typeface="Microsoft GothicNeo Light" panose="020B0300000101010101" pitchFamily="34" charset="-127"/>
            </a:endParaRPr>
          </a:p>
        </p:txBody>
      </p:sp>
      <p:pic>
        <p:nvPicPr>
          <p:cNvPr id="5" name="Immagine 4" descr="Immagine che contiene testo, schermata, numero, software&#10;&#10;Il contenuto generato dall'IA potrebbe non essere corretto.">
            <a:extLst>
              <a:ext uri="{FF2B5EF4-FFF2-40B4-BE49-F238E27FC236}">
                <a16:creationId xmlns:a16="http://schemas.microsoft.com/office/drawing/2014/main" id="{63C9E6F5-E949-4BDC-326C-5A89F732C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092" y="2106340"/>
            <a:ext cx="2960936" cy="6612759"/>
          </a:xfrm>
          <a:prstGeom prst="rect">
            <a:avLst/>
          </a:prstGeom>
        </p:spPr>
      </p:pic>
      <p:pic>
        <p:nvPicPr>
          <p:cNvPr id="6" name="Immagine 5" descr="Immagine che contiene testo, schermata, mappa, Carattere&#10;&#10;Il contenuto generato dall'IA potrebbe non essere corretto.">
            <a:extLst>
              <a:ext uri="{FF2B5EF4-FFF2-40B4-BE49-F238E27FC236}">
                <a16:creationId xmlns:a16="http://schemas.microsoft.com/office/drawing/2014/main" id="{7870875D-5AC9-B8E3-0C0F-A2992F7B0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475" y="2106340"/>
            <a:ext cx="2960935" cy="661275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289B6E6-B45F-0B8E-1CBB-4BD05F27FCD5}"/>
              </a:ext>
            </a:extLst>
          </p:cNvPr>
          <p:cNvSpPr txBox="1"/>
          <p:nvPr/>
        </p:nvSpPr>
        <p:spPr>
          <a:xfrm>
            <a:off x="8353350" y="3906540"/>
            <a:ext cx="6048672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La sezione Linee permette di ricercare agilmente la linea su cui si desidera ottenere maggiori informazioni, consultare gli orari e visualizzare fermate e percorso.</a:t>
            </a:r>
          </a:p>
        </p:txBody>
      </p:sp>
    </p:spTree>
    <p:extLst>
      <p:ext uri="{BB962C8B-B14F-4D97-AF65-F5344CB8AC3E}">
        <p14:creationId xmlns:p14="http://schemas.microsoft.com/office/powerpoint/2010/main" val="1160487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A0356-5CF9-0293-20C8-C2A92F96D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:a16="http://schemas.microsoft.com/office/drawing/2014/main" id="{2A617F78-1C79-981A-F1AD-40C5F915A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542" y="478841"/>
            <a:ext cx="10719816" cy="1195451"/>
          </a:xfrm>
        </p:spPr>
        <p:txBody>
          <a:bodyPr/>
          <a:lstStyle/>
          <a:p>
            <a:r>
              <a:rPr lang="it-IT" sz="6000" dirty="0">
                <a:solidFill>
                  <a:srgbClr val="00A4D4"/>
                </a:solidFill>
                <a:latin typeface="Microsoft GothicNeo Light" panose="020B0300000101010101" pitchFamily="34" charset="-127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Features: Preferiti</a:t>
            </a:r>
            <a:endParaRPr lang="it-IT" sz="6000" noProof="0" dirty="0">
              <a:solidFill>
                <a:srgbClr val="00A4D4"/>
              </a:solidFill>
              <a:latin typeface="Microsoft GothicNeo Light" panose="020B0300000101010101" pitchFamily="34" charset="-127"/>
              <a:ea typeface="Microsoft GothicNeo Light" panose="020B0300000101010101" pitchFamily="34" charset="-127"/>
              <a:cs typeface="Microsoft GothicNeo Light" panose="020B0300000101010101" pitchFamily="34" charset="-127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ACBA833-1FD6-4EE0-5F79-5BB2E15AD69D}"/>
              </a:ext>
            </a:extLst>
          </p:cNvPr>
          <p:cNvSpPr txBox="1"/>
          <p:nvPr/>
        </p:nvSpPr>
        <p:spPr>
          <a:xfrm>
            <a:off x="1080542" y="3671525"/>
            <a:ext cx="78488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ptos Light" panose="020B0004020202020204" pitchFamily="34" charset="0"/>
                <a:ea typeface="Microsoft GothicNeo Light" panose="020B0300000101010101" pitchFamily="34" charset="-127"/>
                <a:cs typeface="Microsoft GothicNeo Light" panose="020B0300000101010101" pitchFamily="34" charset="-127"/>
              </a:rPr>
              <a:t>L’App fornisce la possibilità di salvare i propri luoghi preferiti, in modo tale da non doverli ricercare ogni qualvolta si desidera pianificare percorsi da e verso questi luoghi.</a:t>
            </a:r>
          </a:p>
        </p:txBody>
      </p:sp>
      <p:pic>
        <p:nvPicPr>
          <p:cNvPr id="2" name="Immagine 1" descr="Immagine che contiene testo, schermata, software, Sistema operativo&#10;&#10;Descrizione generata automaticamente">
            <a:extLst>
              <a:ext uri="{FF2B5EF4-FFF2-40B4-BE49-F238E27FC236}">
                <a16:creationId xmlns:a16="http://schemas.microsoft.com/office/drawing/2014/main" id="{6A8BA723-A064-DB46-87E3-7663E3EE7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467" y="738188"/>
            <a:ext cx="3495074" cy="780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5735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Tema di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404</Words>
  <Application>Microsoft Office PowerPoint</Application>
  <PresentationFormat>Personalizzato</PresentationFormat>
  <Paragraphs>40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Microsoft GothicNeo Light</vt:lpstr>
      <vt:lpstr>Aharoni</vt:lpstr>
      <vt:lpstr>Aptos Light</vt:lpstr>
      <vt:lpstr>Arial</vt:lpstr>
      <vt:lpstr>Calibri</vt:lpstr>
      <vt:lpstr>1_Tema di Office</vt:lpstr>
      <vt:lpstr>TPLaghi</vt:lpstr>
      <vt:lpstr>Indice</vt:lpstr>
      <vt:lpstr>Il Progetto</vt:lpstr>
      <vt:lpstr>Gli Obiettivi</vt:lpstr>
      <vt:lpstr>Onboarding: scopri TPLaghi</vt:lpstr>
      <vt:lpstr>Homepage</vt:lpstr>
      <vt:lpstr>Ricerca percorso</vt:lpstr>
      <vt:lpstr>Features: Linee</vt:lpstr>
      <vt:lpstr>Features: Preferiti</vt:lpstr>
      <vt:lpstr>Grazie per l’attenzione</vt:lpstr>
    </vt:vector>
  </TitlesOfParts>
  <Company>Reply S.p.A.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Rossi Carlo</dc:creator>
  <cp:lastModifiedBy>Elisa Sanna</cp:lastModifiedBy>
  <cp:revision>584</cp:revision>
  <cp:lastPrinted>2017-05-24T15:26:59Z</cp:lastPrinted>
  <dcterms:created xsi:type="dcterms:W3CDTF">2012-09-06T08:38:23Z</dcterms:created>
  <dcterms:modified xsi:type="dcterms:W3CDTF">2025-04-17T13:47:52Z</dcterms:modified>
</cp:coreProperties>
</file>